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9" r:id="rId5"/>
    <p:sldId id="260" r:id="rId6"/>
    <p:sldId id="270" r:id="rId7"/>
    <p:sldId id="261" r:id="rId8"/>
    <p:sldId id="267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76"/>
    <p:restoredTop sz="94757"/>
  </p:normalViewPr>
  <p:slideViewPr>
    <p:cSldViewPr snapToGrid="0">
      <p:cViewPr varScale="1">
        <p:scale>
          <a:sx n="86" d="100"/>
          <a:sy n="86" d="100"/>
        </p:scale>
        <p:origin x="248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039AD-9472-BF44-17D1-FD9828D2F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C24F67-6F40-ED17-4B74-B75BC23E20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AAE62-46F7-FED9-B295-BD0BBCF8E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A46D0-58DE-0F4A-ACD4-F27130FF0669}" type="datetimeFigureOut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B643F-93E7-BA7C-A064-71923AA3C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459D6-3BFE-4C00-3721-D88E36EED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40AC9-D744-E146-801F-4E46E52A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315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3B504-57B5-CE05-DBF1-EEDF9D842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C698BF-3708-6EB2-E091-035554D934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28C38-D22D-D04F-05D9-BDABD6FBC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A46D0-58DE-0F4A-ACD4-F27130FF0669}" type="datetimeFigureOut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EEDE7-E28D-A0E4-117A-C2B2C8908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783E9-C3E5-A600-0403-99F76A542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40AC9-D744-E146-801F-4E46E52A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9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6475D3-434A-5011-6E91-D32C645686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0F2EBF-AE1D-8D4C-C9B7-21356C70BE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234A8-6FC5-1D12-D8C4-EFF882BB6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A46D0-58DE-0F4A-ACD4-F27130FF0669}" type="datetimeFigureOut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0DD55C-ABC6-EA26-F53C-6229CEDF4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758D7-D7F3-3532-07ED-7A4929835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40AC9-D744-E146-801F-4E46E52A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255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5361-8CCB-A91D-17A5-33313B079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E58D6-94E3-FBCE-C847-AD705DEEA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F900C-C063-8ADD-9A1F-91862351C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A46D0-58DE-0F4A-ACD4-F27130FF0669}" type="datetimeFigureOut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73E6F4-57CA-3B5F-AE58-87219809C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C5B10-1C55-6AAB-3D55-C1F34B214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40AC9-D744-E146-801F-4E46E52A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432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2A396-4443-DD21-C042-E49F87FE8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C82BB-EA36-B4A9-4D61-4C72B2C64A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CED5B-7857-14E9-1103-419C81B14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A46D0-58DE-0F4A-ACD4-F27130FF0669}" type="datetimeFigureOut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3EDAF-B9A1-5B68-6201-460D0CA44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B90F1-303F-E94F-C72F-8DE69F93C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40AC9-D744-E146-801F-4E46E52A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43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80926-3FB1-6BE2-C50F-E18D715ED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AFC12-B87A-6C8A-ED88-CF439DEC91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23721C-00C0-9A06-445C-3907AD6195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385477-15D3-286F-674E-E558B9F0D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A46D0-58DE-0F4A-ACD4-F27130FF0669}" type="datetimeFigureOut">
              <a:rPr lang="en-US" smtClean="0"/>
              <a:t>3/19/25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382A1F-D6DA-C1F3-2851-B65A6FD58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8479A8-9571-9AB6-A141-4D946373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40AC9-D744-E146-801F-4E46E52A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142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F724-C665-D849-F434-AE48B4A55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E468C-DF67-3D5E-F690-8791F15972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72796-5287-45A9-C227-2432942678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49D945-69E5-4E2A-F7EB-A23BED7BEC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CD1CC5-7BF6-9CE9-B38C-E4B477EDA0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83FD70-B5D6-6022-BE21-CE0637788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A46D0-58DE-0F4A-ACD4-F27130FF0669}" type="datetimeFigureOut">
              <a:rPr lang="en-US" smtClean="0"/>
              <a:t>3/19/25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1F977D-9DBC-CB77-01D6-87B9EE5F6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454695-169B-4AAE-1718-AD3129305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40AC9-D744-E146-801F-4E46E52A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870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27F6-F020-2959-D032-6F08B9A54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B96BC1-1F7E-8E9D-E160-B5D72C379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A46D0-58DE-0F4A-ACD4-F27130FF0669}" type="datetimeFigureOut">
              <a:rPr lang="en-US" smtClean="0"/>
              <a:t>3/19/25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AC03EB-00BF-FCB2-1E05-3E6B99C12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8FC973-1409-CCCD-2D04-1BC7490B8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40AC9-D744-E146-801F-4E46E52A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003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5EC5D-A522-7C9E-492B-1275453A4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A46D0-58DE-0F4A-ACD4-F27130FF0669}" type="datetimeFigureOut">
              <a:rPr lang="en-US" smtClean="0"/>
              <a:t>3/19/25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A47898-A54B-853E-F383-3E2F1ED59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9AD7D-1352-185B-49B8-240E51681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40AC9-D744-E146-801F-4E46E52A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03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D97B8-B4AA-C1EF-81BA-AF556FEE1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D41BE-011C-E8F7-B46F-2252EFB82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E1BFA5-FED0-F3F5-C05A-5293A7672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E48F7A-F752-7E3F-2B41-1216729B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A46D0-58DE-0F4A-ACD4-F27130FF0669}" type="datetimeFigureOut">
              <a:rPr lang="en-US" smtClean="0"/>
              <a:t>3/19/25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FB3D94-94C9-1D16-0C9D-EC83B55DF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40D4C4-5AB0-A9FA-7155-561B1D51A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40AC9-D744-E146-801F-4E46E52A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79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BA2E3-F2E3-4D29-AA60-1970CEA0E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EF5BD6-6BA0-AABE-1C55-779DE2B21A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7D3DE2-FE8F-3E1F-E47D-B00456F27E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D4429B-99EB-A007-43AA-99999CD5E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A46D0-58DE-0F4A-ACD4-F27130FF0669}" type="datetimeFigureOut">
              <a:rPr lang="en-US" smtClean="0"/>
              <a:t>3/19/25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74E83-A9A8-1A31-541F-D6FC62532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D74CD7-B596-A67E-AE19-8B3194ED3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40AC9-D744-E146-801F-4E46E52A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079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EE72F5-38D8-4DEA-229C-158426380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2604A-82CB-AC3B-A837-B4D5A3E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2035E-0893-3BB4-BE56-20B4F70B5E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EA46D0-58DE-0F4A-ACD4-F27130FF0669}" type="datetimeFigureOut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F25EE-25B4-7AE2-04C2-A0F19887CA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50965-A5BF-0F8E-F4EB-27B4F47736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840AC9-D744-E146-801F-4E46E52A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92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itzusama/top-50-fast-food-chains-ranked-2024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Top view of sandwiches on the table">
            <a:extLst>
              <a:ext uri="{FF2B5EF4-FFF2-40B4-BE49-F238E27FC236}">
                <a16:creationId xmlns:a16="http://schemas.microsoft.com/office/drawing/2014/main" id="{2986AC31-BDAC-0B53-F5DD-138B9CC60C8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2299" b="1343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8C0212-90D2-AD71-B372-003086CD14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Fast-Food Industry Analysis: U.S. Sales &amp; Growth Trends (2023)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8F98D3-8DE0-BA11-513E-B4AEC3DADE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By: Eliza Alanis &amp; Ricardo Sanchez</a:t>
            </a:r>
          </a:p>
        </p:txBody>
      </p:sp>
    </p:spTree>
    <p:extLst>
      <p:ext uri="{BB962C8B-B14F-4D97-AF65-F5344CB8AC3E}">
        <p14:creationId xmlns:p14="http://schemas.microsoft.com/office/powerpoint/2010/main" val="436401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B299CAB-C506-454B-90FC-406572829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D99311-F254-40F1-8AB5-EE3E7B9B6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17585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17233E-70CE-CB3A-7E28-1C0A3A261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070149"/>
            <a:ext cx="8959893" cy="1004836"/>
          </a:xfrm>
        </p:spPr>
        <p:txBody>
          <a:bodyPr anchor="ctr">
            <a:normAutofit/>
          </a:bodyPr>
          <a:lstStyle/>
          <a:p>
            <a:pPr algn="ctr"/>
            <a:r>
              <a:rPr lang="en-US" sz="3200">
                <a:solidFill>
                  <a:srgbClr val="595959"/>
                </a:solidFill>
              </a:rPr>
              <a:t>Dataset Used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89E3CB-00ED-4691-9F0F-F23EA3564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016" y="2444376"/>
            <a:ext cx="10824184" cy="3727824"/>
          </a:xfrm>
          <a:prstGeom prst="rect">
            <a:avLst/>
          </a:prstGeom>
          <a:solidFill>
            <a:schemeClr val="accent2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D5460-9F69-63CF-49E7-9EBC5B68A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768321"/>
            <a:ext cx="8959892" cy="2828543"/>
          </a:xfrm>
        </p:spPr>
        <p:txBody>
          <a:bodyPr anchor="t">
            <a:normAutofit/>
          </a:bodyPr>
          <a:lstStyle/>
          <a:p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https://www.kaggle.com/datasets/itzusama/top-50-fast-food-chains-ranked-2024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lvl="1"/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Added a </a:t>
            </a: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</a:rPr>
              <a:t>calculated field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 for "Total Units Change" in the double bar chart to display the difference in restaurant locations between 2022 and 2023.</a:t>
            </a:r>
          </a:p>
        </p:txBody>
      </p:sp>
    </p:spTree>
    <p:extLst>
      <p:ext uri="{BB962C8B-B14F-4D97-AF65-F5344CB8AC3E}">
        <p14:creationId xmlns:p14="http://schemas.microsoft.com/office/powerpoint/2010/main" val="3298218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3948B9-15FA-CC54-CCFE-082B95283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Sketch of Dashboard</a:t>
            </a:r>
          </a:p>
        </p:txBody>
      </p:sp>
      <p:pic>
        <p:nvPicPr>
          <p:cNvPr id="7" name="Content Placeholder 6" descr="A paper with writing on it&#10;&#10;AI-generated content may be incorrect.">
            <a:extLst>
              <a:ext uri="{FF2B5EF4-FFF2-40B4-BE49-F238E27FC236}">
                <a16:creationId xmlns:a16="http://schemas.microsoft.com/office/drawing/2014/main" id="{5C8BBF54-A026-8CF7-2184-D5C9F63C3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5853969" y="-157707"/>
            <a:ext cx="5018740" cy="6797202"/>
          </a:xfrm>
        </p:spPr>
      </p:pic>
    </p:spTree>
    <p:extLst>
      <p:ext uri="{BB962C8B-B14F-4D97-AF65-F5344CB8AC3E}">
        <p14:creationId xmlns:p14="http://schemas.microsoft.com/office/powerpoint/2010/main" val="372695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635DB-107D-A032-940F-1593E4AA2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pic>
        <p:nvPicPr>
          <p:cNvPr id="26" name="Content Placeholder 25" descr="A screenshot of a graph&#10;&#10;AI-generated content may be incorrect.">
            <a:extLst>
              <a:ext uri="{FF2B5EF4-FFF2-40B4-BE49-F238E27FC236}">
                <a16:creationId xmlns:a16="http://schemas.microsoft.com/office/drawing/2014/main" id="{C760B9CD-1997-80D4-5CD2-C4E6DB538E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9267" y="1371600"/>
            <a:ext cx="8874411" cy="5121275"/>
          </a:xfrm>
        </p:spPr>
      </p:pic>
    </p:spTree>
    <p:extLst>
      <p:ext uri="{BB962C8B-B14F-4D97-AF65-F5344CB8AC3E}">
        <p14:creationId xmlns:p14="http://schemas.microsoft.com/office/powerpoint/2010/main" val="109598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5FF4D-622B-2B32-374B-0877F771C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57" y="238917"/>
            <a:ext cx="115062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j-lt"/>
                <a:ea typeface="+mj-ea"/>
                <a:cs typeface="+mj-cs"/>
              </a:rPr>
              <a:t>Filtering</a:t>
            </a:r>
            <a:r>
              <a:rPr lang="en-US" sz="4000" b="1" dirty="0">
                <a:latin typeface="+mj-lt"/>
                <a:ea typeface="+mj-ea"/>
                <a:cs typeface="+mj-cs"/>
              </a:rPr>
              <a:t> Burgers and Pizza</a:t>
            </a:r>
            <a:r>
              <a:rPr lang="en-US" sz="4000" dirty="0">
                <a:latin typeface="+mj-lt"/>
                <a:ea typeface="+mj-ea"/>
                <a:cs typeface="+mj-cs"/>
              </a:rPr>
              <a:t> related fast-food chains in the U.S: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9D71F-981E-E13C-DFCE-6400CDEFF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15849"/>
            <a:ext cx="5257799" cy="45611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/>
              <a:t>AFTER</a:t>
            </a:r>
          </a:p>
          <a:p>
            <a:pPr marL="0" indent="0" algn="ctr">
              <a:buNone/>
            </a:pPr>
            <a:endParaRPr lang="en-US" sz="1800" dirty="0"/>
          </a:p>
          <a:p>
            <a:pPr marL="0" indent="0" algn="ctr">
              <a:buNone/>
            </a:pP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4071D7-F37C-07F8-FAD3-13EB8F40BC06}"/>
              </a:ext>
            </a:extLst>
          </p:cNvPr>
          <p:cNvSpPr txBox="1"/>
          <p:nvPr/>
        </p:nvSpPr>
        <p:spPr>
          <a:xfrm>
            <a:off x="587829" y="1600201"/>
            <a:ext cx="531222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BEFORE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9" name="Content Placeholder 25" descr="A screenshot of a graph&#10;&#10;AI-generated content may be incorrect.">
            <a:extLst>
              <a:ext uri="{FF2B5EF4-FFF2-40B4-BE49-F238E27FC236}">
                <a16:creationId xmlns:a16="http://schemas.microsoft.com/office/drawing/2014/main" id="{A97F86A1-5E06-23C9-DFE2-72CAF0E65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" y="2299447"/>
            <a:ext cx="5914009" cy="3412876"/>
          </a:xfrm>
          <a:prstGeom prst="rect">
            <a:avLst/>
          </a:prstGeom>
        </p:spPr>
      </p:pic>
      <p:pic>
        <p:nvPicPr>
          <p:cNvPr id="12" name="Picture 11" descr="A graph of growth and sales&#10;&#10;AI-generated content may be incorrect.">
            <a:extLst>
              <a:ext uri="{FF2B5EF4-FFF2-40B4-BE49-F238E27FC236}">
                <a16:creationId xmlns:a16="http://schemas.microsoft.com/office/drawing/2014/main" id="{9F41F7C2-3B27-34E8-6E9C-A0B0BAA38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42982"/>
            <a:ext cx="6011855" cy="346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82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FEA54-C352-0B46-E781-81EB48835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0DB4A-C608-81AB-B657-6C441C6E3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57" y="238917"/>
            <a:ext cx="115062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j-lt"/>
                <a:ea typeface="+mj-ea"/>
                <a:cs typeface="+mj-cs"/>
              </a:rPr>
              <a:t>Filtering fast-food chains that made </a:t>
            </a:r>
            <a:r>
              <a:rPr lang="en-US" sz="4000" b="1" dirty="0">
                <a:latin typeface="+mj-lt"/>
                <a:ea typeface="+mj-ea"/>
                <a:cs typeface="+mj-cs"/>
              </a:rPr>
              <a:t>$25B or less</a:t>
            </a:r>
            <a:r>
              <a:rPr lang="en-US" sz="4000" dirty="0">
                <a:latin typeface="+mj-lt"/>
                <a:ea typeface="+mj-ea"/>
                <a:cs typeface="+mj-cs"/>
              </a:rPr>
              <a:t> in 2023 total U.S sales: 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2352A-735C-940A-5564-32C9579F5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15849"/>
            <a:ext cx="5257799" cy="45611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/>
              <a:t>AFTER</a:t>
            </a:r>
          </a:p>
          <a:p>
            <a:pPr marL="0" indent="0" algn="ctr">
              <a:buNone/>
            </a:pPr>
            <a:endParaRPr lang="en-US" sz="1800" dirty="0"/>
          </a:p>
          <a:p>
            <a:pPr marL="0" indent="0" algn="ctr">
              <a:buNone/>
            </a:pP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4AF75-E6A8-DB52-75EE-BCDC4A7D4E66}"/>
              </a:ext>
            </a:extLst>
          </p:cNvPr>
          <p:cNvSpPr txBox="1"/>
          <p:nvPr/>
        </p:nvSpPr>
        <p:spPr>
          <a:xfrm>
            <a:off x="587829" y="1600201"/>
            <a:ext cx="531222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BEFORE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5" name="Content Placeholder 25" descr="A screenshot of a graph&#10;&#10;AI-generated content may be incorrect.">
            <a:extLst>
              <a:ext uri="{FF2B5EF4-FFF2-40B4-BE49-F238E27FC236}">
                <a16:creationId xmlns:a16="http://schemas.microsoft.com/office/drawing/2014/main" id="{D7423047-478C-29DF-F042-713C8145C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91" y="2189968"/>
            <a:ext cx="5914009" cy="3412876"/>
          </a:xfrm>
          <a:prstGeom prst="rect">
            <a:avLst/>
          </a:prstGeom>
        </p:spPr>
      </p:pic>
      <p:pic>
        <p:nvPicPr>
          <p:cNvPr id="9" name="Picture 8" descr="A graph of growth and sales&#10;&#10;AI-generated content may be incorrect.">
            <a:extLst>
              <a:ext uri="{FF2B5EF4-FFF2-40B4-BE49-F238E27FC236}">
                <a16:creationId xmlns:a16="http://schemas.microsoft.com/office/drawing/2014/main" id="{0C2D3F46-A233-18E7-3EBB-A5FE1C1FA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989" y="2189967"/>
            <a:ext cx="5914011" cy="341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284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CE8CCC-14F5-02A7-DFB8-DB0F9F0CE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/>
              <a:t>Fast Food Industry Trends: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AFE12-47A1-B3D3-2B95-250F3E1E2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/>
              <a:t>Key Insights: </a:t>
            </a:r>
          </a:p>
          <a:p>
            <a:r>
              <a:rPr lang="en-US" sz="2000" b="1" dirty="0"/>
              <a:t>Category Performance Differences</a:t>
            </a:r>
            <a:r>
              <a:rPr lang="en-US" sz="2000" dirty="0"/>
              <a:t> – Certain food categories (e.g., burgers vs. chicken vs. pizza) show stronger sales, highlighting consumer preferences.</a:t>
            </a:r>
          </a:p>
          <a:p>
            <a:r>
              <a:rPr lang="en-US" sz="2000" b="1" dirty="0"/>
              <a:t>Growth Trends in Locations Vary</a:t>
            </a:r>
            <a:r>
              <a:rPr lang="en-US" sz="2000" dirty="0"/>
              <a:t> – Some chains expanded rapidly in 2023, while others saw a decline or remained unchanged in total U.S locations. This suggests that market strategies are changing.</a:t>
            </a:r>
          </a:p>
        </p:txBody>
      </p:sp>
      <p:pic>
        <p:nvPicPr>
          <p:cNvPr id="14" name="Picture 13" descr="Pulled pork sliders with slaw on black table">
            <a:extLst>
              <a:ext uri="{FF2B5EF4-FFF2-40B4-BE49-F238E27FC236}">
                <a16:creationId xmlns:a16="http://schemas.microsoft.com/office/drawing/2014/main" id="{5565B0FA-942B-445A-8F01-E6599AFECA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025" r="18138" b="-1"/>
          <a:stretch/>
        </p:blipFill>
        <p:spPr>
          <a:xfrm>
            <a:off x="6959397" y="-76200"/>
            <a:ext cx="5334204" cy="7010400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3535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346E4-CB84-3F18-011A-50260F136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338CE-E4C0-1138-64BC-0D0D47108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/>
              <a:t>Fast Food Industry Trends: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94991-92C0-60DF-C352-8AFAD5AEF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299447"/>
            <a:ext cx="5334197" cy="4323691"/>
          </a:xfrm>
        </p:spPr>
        <p:txBody>
          <a:bodyPr anchor="ctr">
            <a:normAutofit/>
          </a:bodyPr>
          <a:lstStyle/>
          <a:p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Key Insights:</a:t>
            </a:r>
          </a:p>
          <a:p>
            <a:r>
              <a:rPr lang="en-US" sz="2000" b="1" dirty="0"/>
              <a:t>Market Leaders Dominate</a:t>
            </a:r>
            <a:r>
              <a:rPr lang="en-US" sz="2000" dirty="0"/>
              <a:t>: A select few large chains generate significantly higher sales, showcasing their market power, efficiency, and brand recognition within the United States in 2023.</a:t>
            </a:r>
          </a:p>
          <a:p>
            <a:r>
              <a:rPr lang="en-US" sz="2000" b="1" dirty="0"/>
              <a:t>AUV vs. Total Units Tradeoff: </a:t>
            </a:r>
            <a:r>
              <a:rPr lang="en-US" sz="2000" dirty="0"/>
              <a:t>Some brands generate high sales per unit but have fewer locations while others prioritize lower AUV’s with more locations. Showing the differences in approach to grow from these companies</a:t>
            </a:r>
          </a:p>
          <a:p>
            <a:endParaRPr lang="en-US" sz="2000" b="1" dirty="0"/>
          </a:p>
          <a:p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</p:txBody>
      </p:sp>
      <p:pic>
        <p:nvPicPr>
          <p:cNvPr id="14" name="Picture 13" descr="Pulled pork sliders with slaw on black table">
            <a:extLst>
              <a:ext uri="{FF2B5EF4-FFF2-40B4-BE49-F238E27FC236}">
                <a16:creationId xmlns:a16="http://schemas.microsoft.com/office/drawing/2014/main" id="{BCA01D92-3C1A-7B9A-0A7C-45AB6FA4B8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025" r="18138" b="-1"/>
          <a:stretch/>
        </p:blipFill>
        <p:spPr>
          <a:xfrm>
            <a:off x="6959397" y="-76200"/>
            <a:ext cx="5334204" cy="7010400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719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F7FBBF-71FA-B0E5-1B5B-E4E9C5985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595" y="209755"/>
            <a:ext cx="5251316" cy="1807305"/>
          </a:xfrm>
        </p:spPr>
        <p:txBody>
          <a:bodyPr>
            <a:normAutofit/>
          </a:bodyPr>
          <a:lstStyle/>
          <a:p>
            <a:r>
              <a:rPr lang="en-US" sz="4100" dirty="0"/>
              <a:t>Fast Food Industry Trends: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2A0BA-73DB-5069-2CDD-9BC768968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06" y="2226814"/>
            <a:ext cx="5889494" cy="46311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Recommended Actions:</a:t>
            </a:r>
          </a:p>
          <a:p>
            <a:r>
              <a:rPr lang="en-US" sz="2000" b="1" dirty="0"/>
              <a:t>Competitive Differentiation</a:t>
            </a:r>
            <a:r>
              <a:rPr lang="en-US" sz="2000" dirty="0"/>
              <a:t> – Lower-performing brands should study what top chains do differently (pricing, promotions, customer experience) and adapt strategies accordingly.</a:t>
            </a:r>
          </a:p>
          <a:p>
            <a:r>
              <a:rPr lang="en-US" sz="2000" b="1" dirty="0"/>
              <a:t>Strategic Site Selection</a:t>
            </a:r>
            <a:r>
              <a:rPr lang="en-US" sz="2000" dirty="0"/>
              <a:t>: Rather than focusing on large expansions that could result in poor performance, growth should be directed toward areas with proven demand.</a:t>
            </a:r>
          </a:p>
          <a:p>
            <a:r>
              <a:rPr lang="en-US" sz="2000" b="1" dirty="0"/>
              <a:t>Data-Driven Decisions:</a:t>
            </a:r>
            <a:r>
              <a:rPr lang="en-US" sz="2000" dirty="0"/>
              <a:t> Use location-driven data metrics to decide whether to optimize operations, shutdown underperforming locations, or expand with more locations.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 descr="Top view of hotdog on a table">
            <a:extLst>
              <a:ext uri="{FF2B5EF4-FFF2-40B4-BE49-F238E27FC236}">
                <a16:creationId xmlns:a16="http://schemas.microsoft.com/office/drawing/2014/main" id="{65377DEC-E068-6EA1-D49D-E51A53199F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1962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57155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1558</TotalTime>
  <Words>337</Words>
  <Application>Microsoft Macintosh PowerPoint</Application>
  <PresentationFormat>Widescreen</PresentationFormat>
  <Paragraphs>48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Fast-Food Industry Analysis: U.S. Sales &amp; Growth Trends (2023)</vt:lpstr>
      <vt:lpstr>Dataset Used</vt:lpstr>
      <vt:lpstr>Sketch of Dashboard</vt:lpstr>
      <vt:lpstr>Dashboard</vt:lpstr>
      <vt:lpstr>Filtering Burgers and Pizza related fast-food chains in the U.S:</vt:lpstr>
      <vt:lpstr>Filtering fast-food chains that made $25B or less in 2023 total U.S sales: </vt:lpstr>
      <vt:lpstr>Fast Food Industry Trends: Insights</vt:lpstr>
      <vt:lpstr>Fast Food Industry Trends: Insights</vt:lpstr>
      <vt:lpstr>Fast Food Industry Trends: 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Alanis, Eliza</dc:creator>
  <cp:lastModifiedBy>Alanis, Eliza</cp:lastModifiedBy>
  <cp:revision>9</cp:revision>
  <dcterms:created xsi:type="dcterms:W3CDTF">2025-03-18T21:24:12Z</dcterms:created>
  <dcterms:modified xsi:type="dcterms:W3CDTF">2025-03-20T01:03:28Z</dcterms:modified>
</cp:coreProperties>
</file>